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56" r:id="rId2"/>
    <p:sldId id="257" r:id="rId3"/>
    <p:sldId id="271" r:id="rId4"/>
    <p:sldId id="258" r:id="rId5"/>
    <p:sldId id="259" r:id="rId6"/>
    <p:sldId id="261" r:id="rId7"/>
    <p:sldId id="272" r:id="rId8"/>
    <p:sldId id="273" r:id="rId9"/>
    <p:sldId id="262" r:id="rId10"/>
    <p:sldId id="264" r:id="rId11"/>
    <p:sldId id="265" r:id="rId12"/>
    <p:sldId id="266" r:id="rId13"/>
    <p:sldId id="276" r:id="rId14"/>
    <p:sldId id="267" r:id="rId15"/>
    <p:sldId id="269" r:id="rId16"/>
    <p:sldId id="270" r:id="rId17"/>
    <p:sldId id="274" r:id="rId18"/>
    <p:sldId id="27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3E17AC-EDA4-475B-AB04-6B31979FEACD}" type="datetimeFigureOut">
              <a:rPr lang="ru-RU" smtClean="0"/>
              <a:t>29.03.2017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BEEAF8-652F-4F44-8E15-93516AB73BC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86F39-C7CB-4E60-B19E-2E2F615AA2E2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387E7-C933-4431-91F5-826818531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86F39-C7CB-4E60-B19E-2E2F615AA2E2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387E7-C933-4431-91F5-826818531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86F39-C7CB-4E60-B19E-2E2F615AA2E2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387E7-C933-4431-91F5-826818531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86F39-C7CB-4E60-B19E-2E2F615AA2E2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387E7-C933-4431-91F5-826818531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86F39-C7CB-4E60-B19E-2E2F615AA2E2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387E7-C933-4431-91F5-826818531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86F39-C7CB-4E60-B19E-2E2F615AA2E2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387E7-C933-4431-91F5-826818531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86F39-C7CB-4E60-B19E-2E2F615AA2E2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387E7-C933-4431-91F5-826818531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86F39-C7CB-4E60-B19E-2E2F615AA2E2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387E7-C933-4431-91F5-826818531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86F39-C7CB-4E60-B19E-2E2F615AA2E2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387E7-C933-4431-91F5-826818531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86F39-C7CB-4E60-B19E-2E2F615AA2E2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387E7-C933-4431-91F5-826818531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86F39-C7CB-4E60-B19E-2E2F615AA2E2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387E7-C933-4431-91F5-826818531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86F39-C7CB-4E60-B19E-2E2F615AA2E2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387E7-C933-4431-91F5-826818531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500042"/>
            <a:ext cx="7772400" cy="1470025"/>
          </a:xfrm>
        </p:spPr>
        <p:txBody>
          <a:bodyPr/>
          <a:lstStyle/>
          <a:p>
            <a:r>
              <a:rPr lang="ro-RO" dirty="0" smtClean="0"/>
              <a:t>Seminarul raional al managerilor școlari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2857496"/>
            <a:ext cx="6400800" cy="1752600"/>
          </a:xfrm>
        </p:spPr>
        <p:txBody>
          <a:bodyPr>
            <a:noAutofit/>
          </a:bodyPr>
          <a:lstStyle/>
          <a:p>
            <a:r>
              <a:rPr lang="ro-RO" sz="4000" b="1" i="1" dirty="0"/>
              <a:t>Modalități de eficientizare a ședințelor </a:t>
            </a:r>
            <a:r>
              <a:rPr lang="ro-RO" sz="4000" b="1" i="1" dirty="0" smtClean="0"/>
              <a:t>–instrument </a:t>
            </a:r>
            <a:r>
              <a:rPr lang="ro-RO" sz="4000" b="1" i="1" dirty="0"/>
              <a:t>de </a:t>
            </a:r>
            <a:r>
              <a:rPr lang="ro-RO" sz="4000" b="1" i="1" dirty="0" smtClean="0"/>
              <a:t>management</a:t>
            </a:r>
          </a:p>
          <a:p>
            <a:r>
              <a:rPr lang="ro-RO" sz="4000" b="1" i="1" dirty="0" smtClean="0"/>
              <a:t>GCățăleni,</a:t>
            </a:r>
            <a:r>
              <a:rPr lang="en-US" sz="4000" b="1" i="1" dirty="0" smtClean="0"/>
              <a:t>30 </a:t>
            </a:r>
            <a:r>
              <a:rPr lang="ro-RO" sz="4000" b="1" i="1" dirty="0" smtClean="0"/>
              <a:t>martie 2017</a:t>
            </a:r>
            <a:endParaRPr lang="ru-RU" sz="4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vi-VN" dirty="0"/>
              <a:t>Pregătirea şedinţei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ru-RU" dirty="0"/>
          </a:p>
          <a:p>
            <a:endParaRPr lang="ru-RU" dirty="0"/>
          </a:p>
          <a:p>
            <a:r>
              <a:rPr lang="vi-VN" dirty="0"/>
              <a:t>Stabilirea unei ordini de zi, care să cuprindă una sau două probleme importante. Celelalte pot fi grupate la punctul “diverse”. Această sarcină revine managerului care organizează </a:t>
            </a:r>
            <a:r>
              <a:rPr lang="vi-VN" dirty="0" smtClean="0"/>
              <a:t>şedinţa</a:t>
            </a:r>
            <a:r>
              <a:rPr lang="ro-RO" dirty="0" smtClean="0"/>
              <a:t>.</a:t>
            </a:r>
            <a:endParaRPr lang="vi-VN" dirty="0"/>
          </a:p>
          <a:p>
            <a:r>
              <a:rPr lang="vi-VN" dirty="0" smtClean="0"/>
              <a:t>Problemele </a:t>
            </a:r>
            <a:r>
              <a:rPr lang="vi-VN" dirty="0"/>
              <a:t>înscrise pe ordinea de zi trebuie să fie formulate clar şi, în acelaşi timp, să stârnească interesul pentru problemele puse în </a:t>
            </a:r>
            <a:r>
              <a:rPr lang="vi-VN" dirty="0" smtClean="0"/>
              <a:t>discuţie</a:t>
            </a:r>
            <a:r>
              <a:rPr lang="ro-RO" dirty="0" smtClean="0"/>
              <a:t>.</a:t>
            </a:r>
            <a:r>
              <a:rPr lang="vi-VN" dirty="0" smtClean="0"/>
              <a:t> </a:t>
            </a:r>
            <a:endParaRPr lang="vi-VN" dirty="0"/>
          </a:p>
          <a:p>
            <a:r>
              <a:rPr lang="vi-VN" dirty="0" smtClean="0"/>
              <a:t>Desemnarea </a:t>
            </a:r>
            <a:r>
              <a:rPr lang="vi-VN" dirty="0"/>
              <a:t>persoanelor ce vor prezenta materiale la problematica abordată în cadrul </a:t>
            </a:r>
            <a:r>
              <a:rPr lang="vi-VN" dirty="0" smtClean="0"/>
              <a:t>şedinţei</a:t>
            </a:r>
            <a:r>
              <a:rPr lang="ro-RO" dirty="0" smtClean="0"/>
              <a:t>.</a:t>
            </a:r>
            <a:r>
              <a:rPr lang="vi-VN" dirty="0" smtClean="0"/>
              <a:t> </a:t>
            </a:r>
            <a:endParaRPr lang="vi-VN" dirty="0"/>
          </a:p>
          <a:p>
            <a:r>
              <a:rPr lang="vi-VN" dirty="0" smtClean="0"/>
              <a:t>Stabilirea </a:t>
            </a:r>
            <a:r>
              <a:rPr lang="vi-VN" dirty="0"/>
              <a:t>din timp a datei, locului şi orei de desfăşurare a şedinţei; </a:t>
            </a:r>
          </a:p>
          <a:p>
            <a:r>
              <a:rPr lang="vi-VN" dirty="0" smtClean="0"/>
              <a:t>În </a:t>
            </a:r>
            <a:r>
              <a:rPr lang="vi-VN" dirty="0"/>
              <a:t>cazul şedinţelor periodice, este importantă menţinerea zilei, orei şi locului de </a:t>
            </a:r>
            <a:r>
              <a:rPr lang="vi-VN" dirty="0" smtClean="0"/>
              <a:t>desfăşurare</a:t>
            </a:r>
            <a:r>
              <a:rPr lang="ro-RO" dirty="0" smtClean="0"/>
              <a:t>.</a:t>
            </a:r>
            <a:r>
              <a:rPr lang="vi-VN" dirty="0" smtClean="0"/>
              <a:t> </a:t>
            </a:r>
            <a:endParaRPr lang="vi-VN" dirty="0"/>
          </a:p>
          <a:p>
            <a:r>
              <a:rPr lang="en-US" sz="3600" dirty="0" err="1" smtClean="0"/>
              <a:t>Stabilirea</a:t>
            </a:r>
            <a:r>
              <a:rPr lang="en-US" sz="3600" dirty="0" smtClean="0"/>
              <a:t> </a:t>
            </a:r>
            <a:r>
              <a:rPr lang="en-US" sz="3600" dirty="0" err="1"/>
              <a:t>locului</a:t>
            </a:r>
            <a:r>
              <a:rPr lang="en-US" sz="3600" dirty="0"/>
              <a:t> </a:t>
            </a:r>
            <a:r>
              <a:rPr lang="en-US" sz="3600" dirty="0" err="1"/>
              <a:t>şi</a:t>
            </a:r>
            <a:r>
              <a:rPr lang="en-US" sz="3600" dirty="0"/>
              <a:t> </a:t>
            </a:r>
            <a:r>
              <a:rPr lang="en-US" sz="3600" dirty="0" err="1" smtClean="0"/>
              <a:t>ambianţei</a:t>
            </a:r>
            <a:r>
              <a:rPr lang="ro-RO" sz="3600" dirty="0" smtClean="0"/>
              <a:t>.</a:t>
            </a:r>
            <a:endParaRPr lang="en-US" sz="3600" dirty="0"/>
          </a:p>
          <a:p>
            <a:r>
              <a:rPr lang="vi-VN" sz="3600" dirty="0" smtClean="0"/>
              <a:t>Începerea </a:t>
            </a:r>
            <a:r>
              <a:rPr lang="vi-VN" sz="3600" dirty="0"/>
              <a:t>punctuală a şedinţelor</a:t>
            </a:r>
            <a:r>
              <a:rPr lang="vi-VN" dirty="0"/>
              <a:t>; </a:t>
            </a:r>
          </a:p>
          <a:p>
            <a:r>
              <a:rPr lang="vi-VN" dirty="0" smtClean="0"/>
              <a:t>Desemnarea </a:t>
            </a:r>
            <a:r>
              <a:rPr lang="vi-VN" dirty="0"/>
              <a:t>unei persoane pentru înregistrarea discuţiilor, care să anunţe din timp problematica şedinţei.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en-US" dirty="0" err="1"/>
              <a:t>Deschiderea</a:t>
            </a:r>
            <a:r>
              <a:rPr lang="en-US" dirty="0"/>
              <a:t> </a:t>
            </a:r>
            <a:r>
              <a:rPr lang="en-US" dirty="0" err="1"/>
              <a:t>şedinţei</a:t>
            </a:r>
            <a:r>
              <a:rPr lang="en-US" dirty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Deschiderea</a:t>
            </a:r>
            <a:r>
              <a:rPr lang="en-US" dirty="0" smtClean="0"/>
              <a:t> </a:t>
            </a:r>
            <a:r>
              <a:rPr lang="en-US" dirty="0" err="1"/>
              <a:t>şedinţei</a:t>
            </a:r>
            <a:r>
              <a:rPr lang="en-US" dirty="0"/>
              <a:t> la </a:t>
            </a:r>
            <a:r>
              <a:rPr lang="en-US" dirty="0" err="1"/>
              <a:t>ora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locul</a:t>
            </a:r>
            <a:r>
              <a:rPr lang="en-US" dirty="0"/>
              <a:t> </a:t>
            </a:r>
            <a:r>
              <a:rPr lang="en-US" dirty="0" err="1"/>
              <a:t>anunţat</a:t>
            </a:r>
            <a:r>
              <a:rPr lang="en-US" dirty="0"/>
              <a:t> </a:t>
            </a:r>
            <a:r>
              <a:rPr lang="en-US" dirty="0" err="1"/>
              <a:t>prealabil</a:t>
            </a:r>
            <a:r>
              <a:rPr lang="en-US" dirty="0"/>
              <a:t> </a:t>
            </a:r>
            <a:r>
              <a:rPr lang="en-US" dirty="0" err="1"/>
              <a:t>participanţilor</a:t>
            </a:r>
            <a:r>
              <a:rPr lang="en-US" dirty="0"/>
              <a:t>; </a:t>
            </a:r>
          </a:p>
          <a:p>
            <a:r>
              <a:rPr lang="vi-VN" dirty="0" smtClean="0"/>
              <a:t>Formularea </a:t>
            </a:r>
            <a:r>
              <a:rPr lang="vi-VN" dirty="0"/>
              <a:t>clară a obiectivelor şedinţei; </a:t>
            </a:r>
          </a:p>
          <a:p>
            <a:r>
              <a:rPr lang="vi-VN" dirty="0" smtClean="0"/>
              <a:t>Se </a:t>
            </a:r>
            <a:r>
              <a:rPr lang="vi-VN" dirty="0"/>
              <a:t>explică procedura şi documentele de lucru; </a:t>
            </a:r>
          </a:p>
          <a:p>
            <a:r>
              <a:rPr lang="en-US" dirty="0" err="1" smtClean="0"/>
              <a:t>Folosirea</a:t>
            </a:r>
            <a:r>
              <a:rPr lang="en-US" dirty="0" smtClean="0"/>
              <a:t> </a:t>
            </a:r>
            <a:r>
              <a:rPr lang="en-US" dirty="0" err="1"/>
              <a:t>unui</a:t>
            </a:r>
            <a:r>
              <a:rPr lang="en-US" dirty="0"/>
              <a:t> </a:t>
            </a:r>
            <a:r>
              <a:rPr lang="en-US" dirty="0" err="1"/>
              <a:t>limbaj</a:t>
            </a:r>
            <a:r>
              <a:rPr lang="en-US" dirty="0"/>
              <a:t> </a:t>
            </a:r>
            <a:r>
              <a:rPr lang="en-US" dirty="0" err="1"/>
              <a:t>pozitivist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incitant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a </a:t>
            </a:r>
            <a:r>
              <a:rPr lang="en-US" dirty="0" err="1"/>
              <a:t>impune</a:t>
            </a:r>
            <a:r>
              <a:rPr lang="en-US" dirty="0"/>
              <a:t> </a:t>
            </a:r>
            <a:r>
              <a:rPr lang="en-US" dirty="0" err="1"/>
              <a:t>participanţilor</a:t>
            </a:r>
            <a:r>
              <a:rPr lang="en-US" dirty="0"/>
              <a:t> </a:t>
            </a:r>
            <a:r>
              <a:rPr lang="en-US" dirty="0" err="1"/>
              <a:t>respectarea</a:t>
            </a:r>
            <a:r>
              <a:rPr lang="en-US" dirty="0"/>
              <a:t> </a:t>
            </a:r>
            <a:r>
              <a:rPr lang="en-US" dirty="0" err="1"/>
              <a:t>problematicii</a:t>
            </a:r>
            <a:r>
              <a:rPr lang="en-US" dirty="0"/>
              <a:t> </a:t>
            </a:r>
            <a:r>
              <a:rPr lang="en-US" dirty="0" err="1"/>
              <a:t>şedinţei</a:t>
            </a:r>
            <a:r>
              <a:rPr lang="en-US" dirty="0"/>
              <a:t>; </a:t>
            </a:r>
          </a:p>
          <a:p>
            <a:r>
              <a:rPr lang="en-US" dirty="0" err="1" smtClean="0"/>
              <a:t>Limitarea</a:t>
            </a:r>
            <a:r>
              <a:rPr lang="en-US" dirty="0" smtClean="0"/>
              <a:t> </a:t>
            </a:r>
            <a:r>
              <a:rPr lang="en-US" dirty="0" err="1"/>
              <a:t>expunerii</a:t>
            </a:r>
            <a:r>
              <a:rPr lang="en-US" dirty="0"/>
              <a:t> introductive la maximum 1-2 minute; </a:t>
            </a:r>
          </a:p>
          <a:p>
            <a:r>
              <a:rPr lang="vi-VN" dirty="0" smtClean="0"/>
              <a:t>Stabilirea </a:t>
            </a:r>
            <a:r>
              <a:rPr lang="vi-VN" dirty="0"/>
              <a:t>de comun acord cu participanţii a duratei totale a şedinţei (limitarea şedinţei la 1-1,5ore) şi a duratei maxime pentru luările de cuvînt ale participanţilor; </a:t>
            </a:r>
          </a:p>
          <a:p>
            <a:r>
              <a:rPr lang="it-IT" dirty="0" smtClean="0"/>
              <a:t>Numirea </a:t>
            </a:r>
            <a:r>
              <a:rPr lang="it-IT" dirty="0"/>
              <a:t>unui gestionar al timpului alocat vorbitorilor; </a:t>
            </a:r>
          </a:p>
          <a:p>
            <a:r>
              <a:rPr lang="vi-VN" dirty="0" smtClean="0"/>
              <a:t>Menţionarea </a:t>
            </a:r>
            <a:r>
              <a:rPr lang="vi-VN" dirty="0"/>
              <a:t>absenţilor de la şedinţă, menţionarea cauzei.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vi-VN" dirty="0"/>
              <a:t>Desfăşurarea şedinţei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/>
          </a:p>
          <a:p>
            <a:pPr>
              <a:buNone/>
            </a:pPr>
            <a:r>
              <a:rPr lang="vi-VN" b="1" dirty="0" smtClean="0"/>
              <a:t>Regulile</a:t>
            </a:r>
            <a:r>
              <a:rPr lang="ro-RO" b="1" dirty="0" smtClean="0"/>
              <a:t> </a:t>
            </a:r>
            <a:r>
              <a:rPr lang="vi-VN" b="1" dirty="0" smtClean="0"/>
              <a:t> </a:t>
            </a:r>
            <a:r>
              <a:rPr lang="vi-VN" b="1" dirty="0"/>
              <a:t>caracteristice desfăşurării unei şedinţe sunt: </a:t>
            </a:r>
          </a:p>
          <a:p>
            <a:r>
              <a:rPr lang="vi-VN" dirty="0" smtClean="0"/>
              <a:t>Controlul </a:t>
            </a:r>
            <a:r>
              <a:rPr lang="vi-VN" dirty="0"/>
              <a:t>desfăşurării şedinţei pe baza punctelor ordinii de zi şi a obiectivelor corespunzătoare; </a:t>
            </a:r>
          </a:p>
          <a:p>
            <a:r>
              <a:rPr lang="vi-VN" dirty="0" smtClean="0"/>
              <a:t>Stabilirea </a:t>
            </a:r>
            <a:r>
              <a:rPr lang="vi-VN" dirty="0"/>
              <a:t>contribuţiilor în idei noi, soluţii etc., astfel încât să se stimuleze participarea activă pentru îndeplinirea scopurilor propuse; </a:t>
            </a:r>
          </a:p>
          <a:p>
            <a:r>
              <a:rPr lang="vi-VN" dirty="0" smtClean="0"/>
              <a:t>Calmarea </a:t>
            </a:r>
            <a:r>
              <a:rPr lang="vi-VN" dirty="0"/>
              <a:t>spiritelor înfierbântate, intervenind cu tact, dar ferm, pentru eliminarea unor stări conflictuale nedorite; </a:t>
            </a:r>
          </a:p>
          <a:p>
            <a:r>
              <a:rPr lang="vi-VN" dirty="0" smtClean="0"/>
              <a:t>Intervenţia </a:t>
            </a:r>
            <a:r>
              <a:rPr lang="vi-VN" dirty="0"/>
              <a:t>promptă în cazul în care expunerile participanţilor deviază de la subiectul problemei discutate; </a:t>
            </a:r>
          </a:p>
          <a:p>
            <a:r>
              <a:rPr lang="vi-VN" dirty="0" smtClean="0"/>
              <a:t>Imprimarea </a:t>
            </a:r>
            <a:r>
              <a:rPr lang="vi-VN" dirty="0"/>
              <a:t>unui ritm care să asigure încadrarea în durata stabilită, concomitent cu realizarea scopurilor propuse.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 smtClean="0"/>
              <a:t>Desfăşurarea şedinţei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 smtClean="0"/>
              <a:t>timpul</a:t>
            </a:r>
            <a:r>
              <a:rPr lang="en-US" dirty="0" smtClean="0"/>
              <a:t> </a:t>
            </a:r>
            <a:r>
              <a:rPr lang="en-US" dirty="0" err="1" smtClean="0"/>
              <a:t>şedinţei</a:t>
            </a:r>
            <a:r>
              <a:rPr lang="en-US" dirty="0" smtClean="0"/>
              <a:t>, 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 smtClean="0"/>
              <a:t>procesul</a:t>
            </a:r>
            <a:r>
              <a:rPr lang="en-US" dirty="0" smtClean="0"/>
              <a:t>-verbal se </a:t>
            </a:r>
            <a:r>
              <a:rPr lang="en-US" dirty="0" err="1" smtClean="0"/>
              <a:t>vor</a:t>
            </a:r>
            <a:r>
              <a:rPr lang="en-US" dirty="0" smtClean="0"/>
              <a:t> </a:t>
            </a:r>
            <a:r>
              <a:rPr lang="en-US" dirty="0" err="1" smtClean="0"/>
              <a:t>nominaliza</a:t>
            </a:r>
            <a:r>
              <a:rPr lang="en-US" dirty="0" smtClean="0"/>
              <a:t> </a:t>
            </a:r>
            <a:r>
              <a:rPr lang="en-US" dirty="0" err="1" smtClean="0"/>
              <a:t>obiectivele</a:t>
            </a:r>
            <a:r>
              <a:rPr lang="en-US" dirty="0" smtClean="0"/>
              <a:t> </a:t>
            </a:r>
            <a:r>
              <a:rPr lang="en-US" dirty="0" err="1" smtClean="0"/>
              <a:t>şi</a:t>
            </a:r>
            <a:r>
              <a:rPr lang="en-US" dirty="0" smtClean="0"/>
              <a:t> </a:t>
            </a:r>
            <a:r>
              <a:rPr lang="en-US" dirty="0" err="1" smtClean="0"/>
              <a:t>timpii</a:t>
            </a:r>
            <a:r>
              <a:rPr lang="en-US" dirty="0" smtClean="0"/>
              <a:t> </a:t>
            </a:r>
            <a:r>
              <a:rPr lang="en-US" dirty="0" err="1" smtClean="0"/>
              <a:t>alocaţi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fiecare</a:t>
            </a:r>
            <a:r>
              <a:rPr lang="en-US" dirty="0" smtClean="0"/>
              <a:t> </a:t>
            </a:r>
            <a:r>
              <a:rPr lang="en-US" dirty="0" err="1" smtClean="0"/>
              <a:t>punct</a:t>
            </a:r>
            <a:r>
              <a:rPr lang="en-US" dirty="0" smtClean="0"/>
              <a:t> al </a:t>
            </a:r>
            <a:r>
              <a:rPr lang="en-US" dirty="0" err="1" smtClean="0"/>
              <a:t>ordinii</a:t>
            </a:r>
            <a:r>
              <a:rPr lang="en-US" dirty="0" smtClean="0"/>
              <a:t> de </a:t>
            </a:r>
            <a:r>
              <a:rPr lang="en-US" dirty="0" err="1" smtClean="0"/>
              <a:t>zi</a:t>
            </a:r>
            <a:r>
              <a:rPr lang="en-US" dirty="0" smtClean="0"/>
              <a:t>, care, </a:t>
            </a:r>
            <a:r>
              <a:rPr lang="en-US" dirty="0" err="1" smtClean="0"/>
              <a:t>în</a:t>
            </a:r>
            <a:r>
              <a:rPr lang="en-US" dirty="0" smtClean="0"/>
              <a:t> general, </a:t>
            </a:r>
            <a:r>
              <a:rPr lang="en-US" dirty="0" err="1" smtClean="0"/>
              <a:t>sunt</a:t>
            </a:r>
            <a:r>
              <a:rPr lang="en-US" dirty="0" smtClean="0"/>
              <a:t>: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i="1" dirty="0" err="1" smtClean="0"/>
              <a:t>informare</a:t>
            </a:r>
            <a:r>
              <a:rPr lang="en-US" i="1" dirty="0" smtClean="0"/>
              <a:t> – 30 de minute, </a:t>
            </a:r>
            <a:r>
              <a:rPr lang="en-US" i="1" dirty="0" err="1" smtClean="0"/>
              <a:t>pentru</a:t>
            </a:r>
            <a:r>
              <a:rPr lang="en-US" i="1" dirty="0" smtClean="0"/>
              <a:t> </a:t>
            </a:r>
            <a:r>
              <a:rPr lang="en-US" i="1" dirty="0" err="1" smtClean="0"/>
              <a:t>soluţionarea</a:t>
            </a:r>
            <a:r>
              <a:rPr lang="en-US" i="1" dirty="0" smtClean="0"/>
              <a:t> </a:t>
            </a:r>
            <a:r>
              <a:rPr lang="en-US" i="1" dirty="0" err="1" smtClean="0"/>
              <a:t>problemelor</a:t>
            </a:r>
            <a:r>
              <a:rPr lang="en-US" i="1" dirty="0" smtClean="0"/>
              <a:t> – 20 de minute </a:t>
            </a:r>
            <a:r>
              <a:rPr lang="en-US" i="1" dirty="0" err="1" smtClean="0"/>
              <a:t>şi</a:t>
            </a:r>
            <a:r>
              <a:rPr lang="en-US" i="1" dirty="0" smtClean="0"/>
              <a:t> </a:t>
            </a:r>
            <a:r>
              <a:rPr lang="en-US" i="1" dirty="0" err="1" smtClean="0"/>
              <a:t>pentru</a:t>
            </a:r>
            <a:r>
              <a:rPr lang="en-US" i="1" dirty="0" smtClean="0"/>
              <a:t> </a:t>
            </a:r>
            <a:r>
              <a:rPr lang="en-US" i="1" dirty="0" err="1" smtClean="0"/>
              <a:t>decizie</a:t>
            </a:r>
            <a:r>
              <a:rPr lang="en-US" i="1" dirty="0" smtClean="0"/>
              <a:t> – cam 10 minute.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en-US" b="1" dirty="0" err="1"/>
              <a:t>Finalizarea</a:t>
            </a:r>
            <a:r>
              <a:rPr lang="en-US" b="1" dirty="0"/>
              <a:t> </a:t>
            </a:r>
            <a:r>
              <a:rPr lang="en-US" b="1" dirty="0" err="1"/>
              <a:t>şedinţei</a:t>
            </a:r>
            <a:r>
              <a:rPr lang="en-US" b="1" dirty="0"/>
              <a:t>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t-BR" b="1" dirty="0" smtClean="0"/>
              <a:t>Regulile </a:t>
            </a:r>
            <a:r>
              <a:rPr lang="pt-BR" b="1" dirty="0"/>
              <a:t>caracteristice etapei de finalizare a şedinţei </a:t>
            </a:r>
            <a:r>
              <a:rPr lang="pt-BR" dirty="0"/>
              <a:t>sunt: </a:t>
            </a:r>
          </a:p>
          <a:p>
            <a:r>
              <a:rPr lang="vi-VN" dirty="0" smtClean="0"/>
              <a:t>Intervenţia </a:t>
            </a:r>
            <a:r>
              <a:rPr lang="vi-VN" dirty="0"/>
              <a:t>finală a conducătorului şedinţei, care trebuie să fie concisă şi să reliefeze principalele concluzii; </a:t>
            </a:r>
          </a:p>
          <a:p>
            <a:r>
              <a:rPr lang="vi-VN" dirty="0" smtClean="0"/>
              <a:t>Trecerea </a:t>
            </a:r>
            <a:r>
              <a:rPr lang="vi-VN" dirty="0"/>
              <a:t>în revistă în memoratorul de teme a punctelor din ordinea de zi şi a unor teme rămase nesoluţionate, constatînd dacă se preconizează trecerea acestora pe ordinea de zi a viitoarei şedinţe sau dacă ele, între timp, au fost rezolvate. </a:t>
            </a:r>
          </a:p>
          <a:p>
            <a:r>
              <a:rPr lang="vi-VN" dirty="0" smtClean="0"/>
              <a:t>Verificarea </a:t>
            </a:r>
            <a:r>
              <a:rPr lang="vi-VN" dirty="0"/>
              <a:t>corectitudinii înregistrării discuţiilor din timpul şedinţei; </a:t>
            </a:r>
          </a:p>
          <a:p>
            <a:r>
              <a:rPr lang="vi-VN" dirty="0" smtClean="0"/>
              <a:t>Semnarea </a:t>
            </a:r>
            <a:r>
              <a:rPr lang="vi-VN" dirty="0"/>
              <a:t>procesului-verbal de către toţi participanţii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en-US" sz="3600" dirty="0" err="1"/>
              <a:t>Rolul</a:t>
            </a:r>
            <a:r>
              <a:rPr lang="en-US" sz="3600" dirty="0"/>
              <a:t> </a:t>
            </a:r>
            <a:r>
              <a:rPr lang="en-US" sz="3600" dirty="0" err="1"/>
              <a:t>preşedintelui</a:t>
            </a:r>
            <a:r>
              <a:rPr lang="en-US" sz="3600" dirty="0"/>
              <a:t> </a:t>
            </a:r>
            <a:r>
              <a:rPr lang="en-US" sz="3600" dirty="0" err="1"/>
              <a:t>în</a:t>
            </a:r>
            <a:r>
              <a:rPr lang="en-US" sz="3600" dirty="0"/>
              <a:t> </a:t>
            </a:r>
            <a:r>
              <a:rPr lang="en-US" sz="3600" dirty="0" err="1"/>
              <a:t>derularea</a:t>
            </a:r>
            <a:r>
              <a:rPr lang="en-US" sz="3600" dirty="0"/>
              <a:t> </a:t>
            </a:r>
            <a:r>
              <a:rPr lang="en-US" sz="3600" dirty="0" err="1"/>
              <a:t>unei</a:t>
            </a:r>
            <a:r>
              <a:rPr lang="en-US" sz="3600" dirty="0"/>
              <a:t> </a:t>
            </a:r>
            <a:r>
              <a:rPr lang="en-US" sz="3600" dirty="0" err="1"/>
              <a:t>şedinţe</a:t>
            </a:r>
            <a:r>
              <a:rPr lang="en-US" sz="3600" dirty="0"/>
              <a:t>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endParaRPr lang="ru-RU" dirty="0"/>
          </a:p>
          <a:p>
            <a:endParaRPr lang="ru-RU" dirty="0"/>
          </a:p>
          <a:p>
            <a:r>
              <a:rPr lang="en-US" sz="4200" dirty="0" err="1"/>
              <a:t>capacitatea</a:t>
            </a:r>
            <a:r>
              <a:rPr lang="en-US" sz="4200" dirty="0"/>
              <a:t> de a </a:t>
            </a:r>
            <a:r>
              <a:rPr lang="en-US" sz="4200" dirty="0" err="1"/>
              <a:t>distinge</a:t>
            </a:r>
            <a:r>
              <a:rPr lang="en-US" sz="4200" dirty="0"/>
              <a:t> </a:t>
            </a:r>
            <a:r>
              <a:rPr lang="en-US" sz="4200" dirty="0" err="1"/>
              <a:t>problemele</a:t>
            </a:r>
            <a:r>
              <a:rPr lang="en-US" sz="4200" dirty="0"/>
              <a:t> </a:t>
            </a:r>
            <a:r>
              <a:rPr lang="en-US" sz="4200" dirty="0" err="1"/>
              <a:t>procedurale</a:t>
            </a:r>
            <a:r>
              <a:rPr lang="en-US" sz="4200" dirty="0"/>
              <a:t> de </a:t>
            </a:r>
            <a:r>
              <a:rPr lang="en-US" sz="4200" dirty="0" err="1"/>
              <a:t>cele</a:t>
            </a:r>
            <a:r>
              <a:rPr lang="en-US" sz="4200" dirty="0"/>
              <a:t> de fond; </a:t>
            </a:r>
          </a:p>
          <a:p>
            <a:r>
              <a:rPr lang="vi-VN" sz="4200" dirty="0" smtClean="0"/>
              <a:t>să </a:t>
            </a:r>
            <a:r>
              <a:rPr lang="vi-VN" sz="4200" dirty="0"/>
              <a:t>cunoască şi să stăpânească foarte bine aspectele procedurale; </a:t>
            </a:r>
          </a:p>
          <a:p>
            <a:pPr>
              <a:buNone/>
            </a:pPr>
            <a:r>
              <a:rPr lang="ro-RO" sz="4200" dirty="0" smtClean="0"/>
              <a:t> *    </a:t>
            </a:r>
            <a:r>
              <a:rPr lang="vi-VN" sz="4200" dirty="0" smtClean="0"/>
              <a:t>să </a:t>
            </a:r>
            <a:r>
              <a:rPr lang="vi-VN" sz="4200" dirty="0"/>
              <a:t>folosească pozitiv cunoştinţele şi experienţa participanţilor la rezolvarea problemelor dezbătute; </a:t>
            </a:r>
          </a:p>
          <a:p>
            <a:r>
              <a:rPr lang="vi-VN" sz="4200" dirty="0" smtClean="0"/>
              <a:t>să </a:t>
            </a:r>
            <a:r>
              <a:rPr lang="vi-VN" sz="4200" dirty="0"/>
              <a:t>cunoască modul de gestionare a stărilor conflictuale pe parcursul şedinţei; </a:t>
            </a:r>
          </a:p>
          <a:p>
            <a:r>
              <a:rPr lang="vi-VN" sz="4200" dirty="0" smtClean="0"/>
              <a:t>să-şi </a:t>
            </a:r>
            <a:r>
              <a:rPr lang="vi-VN" sz="4200" dirty="0"/>
              <a:t>folosească dreptul de veto, atunci cînd consideră că legea nu este respectată; </a:t>
            </a:r>
          </a:p>
          <a:p>
            <a:r>
              <a:rPr lang="vi-VN" sz="4200" dirty="0" smtClean="0"/>
              <a:t>să </a:t>
            </a:r>
            <a:r>
              <a:rPr lang="vi-VN" sz="4200" dirty="0"/>
              <a:t>se asigure corectitudinea întocmirii procesului verbal; </a:t>
            </a:r>
          </a:p>
          <a:p>
            <a:r>
              <a:rPr lang="vi-VN" sz="4200" dirty="0" smtClean="0"/>
              <a:t>în </a:t>
            </a:r>
            <a:r>
              <a:rPr lang="vi-VN" sz="4200" dirty="0"/>
              <a:t>luarea unor decizii, trebuie să evite să-şi expună primul punctul de vedere sau să adopte o poziţie partizană; </a:t>
            </a:r>
          </a:p>
          <a:p>
            <a:r>
              <a:rPr lang="it-IT" sz="4200" dirty="0" smtClean="0"/>
              <a:t>Să </a:t>
            </a:r>
            <a:r>
              <a:rPr lang="it-IT" sz="4200" dirty="0"/>
              <a:t>evite să devină un arbitru al disputelor dintre diferiţi membri; </a:t>
            </a:r>
          </a:p>
          <a:p>
            <a:r>
              <a:rPr lang="vi-VN" sz="4200" dirty="0" smtClean="0"/>
              <a:t>să </a:t>
            </a:r>
            <a:r>
              <a:rPr lang="vi-VN" sz="4200" dirty="0"/>
              <a:t>asigure un echilibru între cerinţa participării tuturor celor interesaţi şi cerinţa implicării minimului de persoane; </a:t>
            </a:r>
          </a:p>
          <a:p>
            <a:r>
              <a:rPr lang="vi-VN" sz="4200" dirty="0" smtClean="0"/>
              <a:t>Să </a:t>
            </a:r>
            <a:r>
              <a:rPr lang="vi-VN" sz="4200" dirty="0"/>
              <a:t>controleze pe cât posibil discuţiile, pentru ca acestea să nu degenereze de la subiectul problemei sau în stări conflictuale etc. </a:t>
            </a:r>
          </a:p>
          <a:p>
            <a:endParaRPr lang="ru-RU" sz="4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en-US" dirty="0" err="1"/>
              <a:t>Evaluarea</a:t>
            </a:r>
            <a:r>
              <a:rPr lang="en-US" dirty="0"/>
              <a:t> </a:t>
            </a:r>
            <a:r>
              <a:rPr lang="en-US" dirty="0" err="1"/>
              <a:t>şedinţei</a:t>
            </a:r>
            <a:r>
              <a:rPr lang="en-US" dirty="0"/>
              <a:t> </a:t>
            </a:r>
            <a:br>
              <a:rPr lang="en-US" dirty="0"/>
            </a:br>
            <a:r>
              <a:rPr lang="ru-RU" baseline="0" dirty="0" smtClean="0"/>
              <a:t></a:t>
            </a:r>
            <a:br>
              <a:rPr lang="ru-RU" baseline="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/>
          </a:p>
          <a:p>
            <a:endParaRPr lang="ru-RU" dirty="0"/>
          </a:p>
          <a:p>
            <a:r>
              <a:rPr lang="vi-VN" dirty="0"/>
              <a:t>Verificarea desfăşurării şi succesul şedinţei; </a:t>
            </a:r>
          </a:p>
          <a:p>
            <a:r>
              <a:rPr lang="en-US" dirty="0" err="1" smtClean="0"/>
              <a:t>Verificarea</a:t>
            </a:r>
            <a:r>
              <a:rPr lang="en-US" dirty="0" smtClean="0"/>
              <a:t> </a:t>
            </a:r>
            <a:r>
              <a:rPr lang="en-US" dirty="0" err="1"/>
              <a:t>corectitudinii</a:t>
            </a:r>
            <a:r>
              <a:rPr lang="en-US" dirty="0"/>
              <a:t> </a:t>
            </a:r>
            <a:r>
              <a:rPr lang="en-US" dirty="0" err="1"/>
              <a:t>întocmirii</a:t>
            </a:r>
            <a:r>
              <a:rPr lang="en-US" dirty="0"/>
              <a:t> </a:t>
            </a:r>
            <a:r>
              <a:rPr lang="en-US" dirty="0" err="1"/>
              <a:t>procesului</a:t>
            </a:r>
            <a:r>
              <a:rPr lang="en-US" dirty="0"/>
              <a:t>-verbal; </a:t>
            </a:r>
          </a:p>
          <a:p>
            <a:r>
              <a:rPr lang="vi-VN" dirty="0" smtClean="0"/>
              <a:t>Redactarea </a:t>
            </a:r>
            <a:r>
              <a:rPr lang="vi-VN" dirty="0"/>
              <a:t>planului de măsuri; </a:t>
            </a:r>
          </a:p>
          <a:p>
            <a:r>
              <a:rPr lang="vi-VN" dirty="0" smtClean="0"/>
              <a:t>Verificarea </a:t>
            </a:r>
            <a:r>
              <a:rPr lang="vi-VN" dirty="0"/>
              <a:t>îndeplinirii sarcinilor rezultate pînă la următoarea şedinţă; </a:t>
            </a:r>
          </a:p>
          <a:p>
            <a:r>
              <a:rPr lang="en-US" dirty="0" err="1" smtClean="0"/>
              <a:t>Trecerea</a:t>
            </a:r>
            <a:r>
              <a:rPr lang="en-US" dirty="0" smtClean="0"/>
              <a:t> </a:t>
            </a:r>
            <a:r>
              <a:rPr lang="en-US" dirty="0" err="1"/>
              <a:t>problemelor</a:t>
            </a:r>
            <a:r>
              <a:rPr lang="en-US" dirty="0"/>
              <a:t> </a:t>
            </a:r>
            <a:r>
              <a:rPr lang="en-US" dirty="0" err="1"/>
              <a:t>nerezolvate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ordinea</a:t>
            </a:r>
            <a:r>
              <a:rPr lang="en-US" dirty="0"/>
              <a:t> de </a:t>
            </a:r>
            <a:r>
              <a:rPr lang="en-US" dirty="0" err="1"/>
              <a:t>zi</a:t>
            </a:r>
            <a:r>
              <a:rPr lang="en-US" dirty="0"/>
              <a:t> a </a:t>
            </a:r>
            <a:r>
              <a:rPr lang="en-US" dirty="0" err="1"/>
              <a:t>viitoarei</a:t>
            </a:r>
            <a:r>
              <a:rPr lang="en-US" dirty="0"/>
              <a:t> </a:t>
            </a:r>
            <a:r>
              <a:rPr lang="en-US" dirty="0" err="1" smtClean="0"/>
              <a:t>şedinţe</a:t>
            </a:r>
            <a:r>
              <a:rPr lang="en-US" dirty="0" smtClean="0"/>
              <a:t>. </a:t>
            </a:r>
            <a:endParaRPr lang="en-US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Activități practice în grupuri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o-RO" b="1" dirty="0" smtClean="0"/>
              <a:t>Gr.I</a:t>
            </a:r>
            <a:r>
              <a:rPr lang="ro-RO" dirty="0" smtClean="0"/>
              <a:t> Pregătirea unei ședințe de informare</a:t>
            </a:r>
          </a:p>
          <a:p>
            <a:r>
              <a:rPr lang="ro-RO" b="1" dirty="0" smtClean="0"/>
              <a:t>Gr.II</a:t>
            </a:r>
            <a:r>
              <a:rPr lang="ro-RO" dirty="0" smtClean="0"/>
              <a:t> Deschiderea unei ședințe de rezolvare a unei probleme</a:t>
            </a:r>
          </a:p>
          <a:p>
            <a:r>
              <a:rPr lang="ro-RO" dirty="0" smtClean="0"/>
              <a:t>Gr.III Desfășurarea ședinței de analiză.</a:t>
            </a:r>
          </a:p>
          <a:p>
            <a:r>
              <a:rPr lang="ro-RO" dirty="0" smtClean="0"/>
              <a:t>Gr.IV  Finalizarea unei ședințe decizionale.</a:t>
            </a:r>
          </a:p>
          <a:p>
            <a:r>
              <a:rPr lang="ro-RO" dirty="0" smtClean="0"/>
              <a:t>Gr.V  Elaborarea unei agende de lucru pentru o ședință cu părinții prilejuită de un incident consumat în instituție.</a:t>
            </a:r>
          </a:p>
          <a:p>
            <a:r>
              <a:rPr lang="ro-RO" dirty="0" smtClean="0"/>
              <a:t>Gr.VI Elaborarea unei decizii a ședinței de totalizare  a unui control tematic.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În loc de concluzie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smtClean="0"/>
              <a:t>Fiecare dintre cele patru etape este dependentă una față de celelalte,iar succesul unei ședințe depinde de parcurgerea acestora.În plus,este esențial ca o ședință să fie urmată de implementarea deciziilor luate pe parcursul acesteia,precum și de o etapă de monitorizare și evaluare astfel încât ședințele să fie înțelese ca un proces eficient.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Obiectivele seminarului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smtClean="0"/>
              <a:t>Să identifice pașii în procesul de pregătire și desfășurare a </a:t>
            </a:r>
            <a:r>
              <a:rPr lang="ro-RO" b="1" dirty="0" smtClean="0"/>
              <a:t>ședinței;</a:t>
            </a:r>
          </a:p>
          <a:p>
            <a:r>
              <a:rPr lang="ro-RO" dirty="0" smtClean="0"/>
              <a:t>Să actualizeze  momentele care facilitează eficientizarea activității;</a:t>
            </a:r>
            <a:endParaRPr lang="en-US" dirty="0" smtClean="0"/>
          </a:p>
          <a:p>
            <a:r>
              <a:rPr lang="en-US" dirty="0" smtClean="0"/>
              <a:t>S</a:t>
            </a:r>
            <a:r>
              <a:rPr lang="ro-RO" dirty="0" smtClean="0"/>
              <a:t>ă valorifice bunele practici ale  colegilor de organizare ,desfășurare și</a:t>
            </a:r>
            <a:r>
              <a:rPr lang="ro-RO" dirty="0"/>
              <a:t> </a:t>
            </a:r>
            <a:r>
              <a:rPr lang="ro-RO" dirty="0" smtClean="0"/>
              <a:t>evaluare a ședințelor.</a:t>
            </a:r>
            <a:endParaRPr lang="ro-RO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MOTO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o-RO" dirty="0" smtClean="0"/>
              <a:t>”Ședințele sunt conduse de două tipuri de oameni:</a:t>
            </a:r>
          </a:p>
          <a:p>
            <a:pPr>
              <a:buNone/>
            </a:pPr>
            <a:r>
              <a:rPr lang="ro-RO" dirty="0" smtClean="0"/>
              <a:t>a)Cei care înțeleg ceea ce conduc;</a:t>
            </a:r>
          </a:p>
          <a:p>
            <a:pPr>
              <a:buNone/>
            </a:pPr>
            <a:r>
              <a:rPr lang="ro-RO" dirty="0" smtClean="0"/>
              <a:t>b)Cei care conduc ceea ce nu înțeleg.”</a:t>
            </a:r>
          </a:p>
          <a:p>
            <a:pPr>
              <a:buNone/>
            </a:pPr>
            <a:r>
              <a:rPr lang="ro-RO" dirty="0" smtClean="0"/>
              <a:t>                                    Murphu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o-RO" dirty="0" smtClean="0"/>
              <a:t>Ce este </a:t>
            </a:r>
            <a:r>
              <a:rPr lang="en-US" dirty="0" smtClean="0"/>
              <a:t>ŞEDINŢA</a:t>
            </a:r>
            <a:r>
              <a:rPr lang="ro-RO" dirty="0" smtClean="0"/>
              <a:t>?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smtClean="0"/>
              <a:t>Brainstorming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en-US" dirty="0"/>
              <a:t>ŞEDINŢA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vi-VN" sz="2600" dirty="0" smtClean="0"/>
              <a:t>Reprezintă </a:t>
            </a:r>
            <a:r>
              <a:rPr lang="vi-VN" sz="2600" b="1" dirty="0"/>
              <a:t>modalitatea principală de transmitere a informaţiilor</a:t>
            </a:r>
            <a:r>
              <a:rPr lang="vi-VN" sz="2600" dirty="0"/>
              <a:t> şi culegerea acestora de la şi către majoritatea membrilor organizatiei. </a:t>
            </a:r>
          </a:p>
          <a:p>
            <a:r>
              <a:rPr lang="vi-VN" sz="2600" dirty="0" smtClean="0"/>
              <a:t>Reprezintă </a:t>
            </a:r>
            <a:r>
              <a:rPr lang="vi-VN" sz="2600" b="1" dirty="0"/>
              <a:t>reuniunea mai multor persoane </a:t>
            </a:r>
            <a:r>
              <a:rPr lang="vi-VN" sz="2600" dirty="0"/>
              <a:t>pentru scurte perioade de timp, sub conducerea unei persoane, în vederea soluţionării în comun a unor sarcini cu caracter informaţional sau decizional</a:t>
            </a:r>
            <a:r>
              <a:rPr lang="vi-VN" sz="2600" dirty="0" smtClean="0"/>
              <a:t>.</a:t>
            </a:r>
            <a:endParaRPr lang="ro-RO" sz="2600" dirty="0" smtClean="0"/>
          </a:p>
          <a:p>
            <a:r>
              <a:rPr lang="vi-VN" sz="2600" dirty="0" smtClean="0"/>
              <a:t>Este </a:t>
            </a:r>
            <a:r>
              <a:rPr lang="vi-VN" sz="2600" b="1" dirty="0"/>
              <a:t>cea mai frecventă metodă de management </a:t>
            </a:r>
            <a:r>
              <a:rPr lang="vi-VN" sz="2600" dirty="0"/>
              <a:t>utilizată de un manager în activitatea sa, calitatea ei influenţînd sensibil calitatea managementului, deoarece este nemijlocit implicată în exercitarea funcţiilor manageriale: </a:t>
            </a:r>
            <a:r>
              <a:rPr lang="vi-VN" sz="2600" i="1" dirty="0"/>
              <a:t>previziunea, organizarea, coordonarea, motivarea – antrenarea şi control – evaluarea. </a:t>
            </a:r>
          </a:p>
          <a:p>
            <a:endParaRPr lang="vi-VN" sz="26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en-US" dirty="0" err="1"/>
              <a:t>Tipuri</a:t>
            </a:r>
            <a:r>
              <a:rPr lang="en-US" dirty="0"/>
              <a:t> de </a:t>
            </a:r>
            <a:r>
              <a:rPr lang="en-US" dirty="0" err="1"/>
              <a:t>şedinţe</a:t>
            </a:r>
            <a:r>
              <a:rPr lang="en-US" dirty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Discu</a:t>
            </a:r>
            <a:r>
              <a:rPr lang="ro-RO" dirty="0" smtClean="0"/>
              <a:t>ție liberă</a:t>
            </a:r>
          </a:p>
          <a:p>
            <a:pPr>
              <a:buNone/>
            </a:pPr>
            <a:endParaRPr lang="ro-RO" dirty="0" smtClean="0"/>
          </a:p>
          <a:p>
            <a:pPr>
              <a:buNone/>
            </a:pPr>
            <a:endParaRPr lang="ro-RO" dirty="0" smtClean="0"/>
          </a:p>
          <a:p>
            <a:pPr>
              <a:buNone/>
            </a:pPr>
            <a:endParaRPr lang="ro-RO" dirty="0" smtClean="0"/>
          </a:p>
          <a:p>
            <a:pPr>
              <a:buNone/>
            </a:pPr>
            <a:r>
              <a:rPr lang="ro-RO" dirty="0" smtClean="0"/>
              <a:t>Contrapunerea răspunsurilor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Clasificarea</a:t>
            </a:r>
            <a:r>
              <a:rPr lang="en-US" dirty="0" smtClean="0"/>
              <a:t> </a:t>
            </a:r>
            <a:r>
              <a:rPr lang="en-US" dirty="0" err="1" smtClean="0"/>
              <a:t>şedinţelor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o-RO" b="1" dirty="0" smtClean="0"/>
              <a:t>Şedinţe de informare:</a:t>
            </a:r>
          </a:p>
          <a:p>
            <a:r>
              <a:rPr lang="ro-RO" dirty="0" smtClean="0"/>
              <a:t>Obiectivul: furnizarea de informaţii colaboratorilor ,referitoare la diferite domenii.Astfel de şedinţe se organizează periodic sau ad-hoc(de cele mai multe ori),în funcţie de necesităţi;</a:t>
            </a:r>
          </a:p>
          <a:p>
            <a:r>
              <a:rPr lang="ro-RO" b="1" dirty="0" smtClean="0"/>
              <a:t>Şedinţe decizionale- </a:t>
            </a:r>
            <a:r>
              <a:rPr lang="ro-RO" dirty="0" smtClean="0"/>
              <a:t>adoptarea  anumitor decizii cu participarea celor prezenţi. Conţinutul lor constă ,în principal, în prezentarea,formularea şi evaluarea de variante decizionale vizând realizarea anumitor obiective;</a:t>
            </a:r>
            <a:endParaRPr lang="en-US" dirty="0" smtClean="0"/>
          </a:p>
          <a:p>
            <a:r>
              <a:rPr lang="en-US" b="1" dirty="0" smtClean="0"/>
              <a:t>De </a:t>
            </a:r>
            <a:r>
              <a:rPr lang="en-US" b="1" dirty="0" err="1" smtClean="0"/>
              <a:t>anali</a:t>
            </a:r>
            <a:r>
              <a:rPr lang="ro-RO" b="1" dirty="0" smtClean="0"/>
              <a:t>ză- </a:t>
            </a:r>
            <a:r>
              <a:rPr lang="ro-RO" dirty="0" smtClean="0"/>
              <a:t>analizarea activităţii desfăşurate într-o anumită perioadă;</a:t>
            </a:r>
          </a:p>
          <a:p>
            <a:r>
              <a:rPr lang="ro-RO" b="1" dirty="0" smtClean="0"/>
              <a:t>Şedinţe de armonizare </a:t>
            </a:r>
            <a:r>
              <a:rPr lang="ro-RO" dirty="0" smtClean="0"/>
              <a:t>– au drept scop punerea de acord a acţiunilor manageriale şi a componenţilor unor departamente aflate pe acelaşi nivel ierarhic sau pe niveluri apropiate.Acest tip de şedinţe au caracter operativ,sunt convocate cu o frecvenţă aleatoare,în funcţie de necesităţile realizării unor obiective caracterizate prin sfera de cuprindere  şi complexitate ridicată;</a:t>
            </a:r>
          </a:p>
          <a:p>
            <a:r>
              <a:rPr lang="ro-RO" b="1" dirty="0" smtClean="0"/>
              <a:t>Şedinţe de explorare- </a:t>
            </a:r>
            <a:r>
              <a:rPr lang="ro-RO" dirty="0" smtClean="0"/>
              <a:t>sunt axate pe investigarea zonelor necunoscute , pentru viitor; sunt destinate amplificării creativităţii , formând ,de regulă,conţinutul unor metode de sinestătătoare,Braistorming-ul,Sinetica;</a:t>
            </a:r>
          </a:p>
          <a:p>
            <a:r>
              <a:rPr lang="ro-RO" b="1" dirty="0" smtClean="0"/>
              <a:t>Şedinţe eterogene – </a:t>
            </a:r>
            <a:r>
              <a:rPr lang="ro-RO" dirty="0" smtClean="0"/>
              <a:t>întrunesc elemente a două sau mai multe din celelalte tipuri şi sunt cele mai utilizate.</a:t>
            </a:r>
            <a:endParaRPr lang="ro-RO" b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 smtClean="0"/>
              <a:t>Etapele desfăşurării unei şedinţe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b="1" dirty="0" smtClean="0"/>
              <a:t>Activitate în grup</a:t>
            </a:r>
          </a:p>
          <a:p>
            <a:r>
              <a:rPr lang="ro-RO" dirty="0" smtClean="0"/>
              <a:t>Care sunt pașii întreprinși de către organizatori în pregătirea ședințelor?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vi-VN" dirty="0"/>
              <a:t>Etapele desfăşurării unei şedinţe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vi-VN" dirty="0" smtClean="0"/>
              <a:t>Stabilirea unei ordini de zi, care să cuprindă una sau două probleme importante. Celelalte pot fi grupate la punctul “diverse”. Această sarcină revine managerului care organizează şedinţa </a:t>
            </a:r>
            <a:endParaRPr lang="ro-RO" dirty="0" smtClean="0"/>
          </a:p>
          <a:p>
            <a:r>
              <a:rPr lang="vi-VN" dirty="0" smtClean="0"/>
              <a:t>Problemele înscrise pe ordinea de zi trebuie să fie formulate clar şi, în acelaşi timp, să stârnească interesul pentru problemele puse în discuţie</a:t>
            </a:r>
            <a:r>
              <a:rPr lang="ro-RO" dirty="0" smtClean="0"/>
              <a:t>.</a:t>
            </a:r>
            <a:r>
              <a:rPr lang="vi-VN" dirty="0" smtClean="0"/>
              <a:t> </a:t>
            </a:r>
          </a:p>
          <a:p>
            <a:r>
              <a:rPr lang="vi-VN" dirty="0" smtClean="0"/>
              <a:t>Desemnarea persoanelor ce vor prezenta materiale la problematica abordată în cadrul şedinţei</a:t>
            </a:r>
            <a:r>
              <a:rPr lang="ro-RO" dirty="0" smtClean="0"/>
              <a:t>.</a:t>
            </a:r>
            <a:r>
              <a:rPr lang="vi-VN" dirty="0" smtClean="0"/>
              <a:t> </a:t>
            </a:r>
          </a:p>
          <a:p>
            <a:r>
              <a:rPr lang="vi-VN" dirty="0" smtClean="0"/>
              <a:t>În cazul şedinţelor periodice, este importantă menţinerea zilei, orei şi locului de desfăşurare</a:t>
            </a:r>
            <a:r>
              <a:rPr lang="ro-RO" dirty="0" smtClean="0"/>
              <a:t>.</a:t>
            </a:r>
            <a:r>
              <a:rPr lang="vi-VN" dirty="0" smtClean="0"/>
              <a:t> </a:t>
            </a:r>
          </a:p>
          <a:p>
            <a:r>
              <a:rPr lang="vi-VN" dirty="0" smtClean="0"/>
              <a:t>Desemnarea unei persoane pentru înregistrarea discuţiilor, care să anunţe din timp problematica şedinţei. </a:t>
            </a:r>
          </a:p>
          <a:p>
            <a:r>
              <a:rPr lang="ro-RO" dirty="0" smtClean="0"/>
              <a:t>Anunţarea </a:t>
            </a:r>
            <a:r>
              <a:rPr lang="ro-RO" dirty="0" smtClean="0"/>
              <a:t>din timp a datei,orei de începere şi a locului de desfăşurare a şedinţei</a:t>
            </a:r>
          </a:p>
          <a:p>
            <a:pPr>
              <a:buFont typeface="Arial" charset="0"/>
              <a:buChar char="•"/>
            </a:pPr>
            <a:r>
              <a:rPr lang="vi-VN" dirty="0" smtClean="0"/>
              <a:t> </a:t>
            </a:r>
            <a:r>
              <a:rPr lang="vi-VN" dirty="0" smtClean="0"/>
              <a:t>Începerea punctuală a </a:t>
            </a:r>
            <a:r>
              <a:rPr lang="vi-VN" dirty="0" smtClean="0"/>
              <a:t>şedinţelor</a:t>
            </a:r>
            <a:r>
              <a:rPr lang="ro-RO" dirty="0" smtClean="0"/>
              <a:t>.</a:t>
            </a:r>
            <a:r>
              <a:rPr lang="vi-VN" dirty="0" smtClean="0"/>
              <a:t> </a:t>
            </a:r>
            <a:endParaRPr lang="vi-VN" dirty="0" smtClean="0"/>
          </a:p>
          <a:p>
            <a:pPr>
              <a:buFont typeface="Arial" charset="0"/>
              <a:buChar char="•"/>
            </a:pPr>
            <a:r>
              <a:rPr lang="en-US" i="1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</TotalTime>
  <Words>1238</Words>
  <Application>Microsoft Office PowerPoint</Application>
  <PresentationFormat>Экран (4:3)</PresentationFormat>
  <Paragraphs>110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Seminarul raional al managerilor școlari</vt:lpstr>
      <vt:lpstr>Obiectivele seminarului</vt:lpstr>
      <vt:lpstr>MOTO</vt:lpstr>
      <vt:lpstr> Ce este ŞEDINŢA? </vt:lpstr>
      <vt:lpstr> ŞEDINŢA </vt:lpstr>
      <vt:lpstr> Tipuri de şedinţe </vt:lpstr>
      <vt:lpstr>Clasificarea şedinţelor</vt:lpstr>
      <vt:lpstr>Etapele desfăşurării unei şedinţe </vt:lpstr>
      <vt:lpstr> Etapele desfăşurării unei şedinţe </vt:lpstr>
      <vt:lpstr> Pregătirea şedinţei </vt:lpstr>
      <vt:lpstr> Deschiderea şedinţei </vt:lpstr>
      <vt:lpstr> Desfăşurarea şedinţei </vt:lpstr>
      <vt:lpstr>Desfăşurarea şedinţei </vt:lpstr>
      <vt:lpstr> Finalizarea şedinţei </vt:lpstr>
      <vt:lpstr> Rolul preşedintelui în derularea unei şedinţe </vt:lpstr>
      <vt:lpstr> Evaluarea şedinţei   </vt:lpstr>
      <vt:lpstr>Activități practice în grupuri</vt:lpstr>
      <vt:lpstr>În loc de concluzie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Seminarul raional al managerilor școlari</dc:title>
  <dc:creator>Upgrade</dc:creator>
  <cp:lastModifiedBy>Upgrade</cp:lastModifiedBy>
  <cp:revision>38</cp:revision>
  <dcterms:created xsi:type="dcterms:W3CDTF">2017-03-15T13:12:51Z</dcterms:created>
  <dcterms:modified xsi:type="dcterms:W3CDTF">2017-03-29T14:22:13Z</dcterms:modified>
</cp:coreProperties>
</file>